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67" r:id="rId4"/>
    <p:sldId id="270" r:id="rId5"/>
    <p:sldId id="271" r:id="rId6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586C"/>
    <a:srgbClr val="CD0921"/>
    <a:srgbClr val="3E59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935" autoAdjust="0"/>
    <p:restoredTop sz="90909" autoAdjust="0"/>
  </p:normalViewPr>
  <p:slideViewPr>
    <p:cSldViewPr>
      <p:cViewPr varScale="1">
        <p:scale>
          <a:sx n="116" d="100"/>
          <a:sy n="116" d="100"/>
        </p:scale>
        <p:origin x="23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091465-F84F-4D44-9FBF-93FF356552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1948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E7BA03-6083-42EE-9FA2-B49F28A5B6D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2156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BA03-6083-42EE-9FA2-B49F28A5B6D2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682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265850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377434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4953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200225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120166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302423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81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81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380015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273083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361605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99344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226573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</p:spTree>
    <p:extLst>
      <p:ext uri="{BB962C8B-B14F-4D97-AF65-F5344CB8AC3E}">
        <p14:creationId xmlns:p14="http://schemas.microsoft.com/office/powerpoint/2010/main" val="361090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PP_Fond_0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239000" y="5791200"/>
            <a:ext cx="1295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00600" y="6019800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4A657D"/>
                </a:solidFill>
                <a:latin typeface="Arial Narrow" panose="020B0606020202030204" pitchFamily="34" charset="0"/>
                <a:ea typeface="Batang" panose="02030600000101010101" pitchFamily="18" charset="-127"/>
              </a:defRPr>
            </a:lvl1pPr>
          </a:lstStyle>
          <a:p>
            <a:r>
              <a:rPr lang="de-DE" altLang="de-DE"/>
              <a:t>Universit</a:t>
            </a:r>
            <a:r>
              <a:rPr lang="de-DE" altLang="de-DE">
                <a:latin typeface="+mn-lt"/>
              </a:rPr>
              <a:t>ä</a:t>
            </a:r>
            <a:r>
              <a:rPr lang="de-DE" altLang="de-DE"/>
              <a:t>t zu K</a:t>
            </a:r>
            <a:r>
              <a:rPr lang="de-DE" altLang="de-DE">
                <a:latin typeface="+mn-lt"/>
              </a:rPr>
              <a:t>ö</a:t>
            </a:r>
            <a:r>
              <a:rPr lang="de-DE" altLang="de-DE"/>
              <a:t>ln</a:t>
            </a:r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0" y="5715000"/>
            <a:ext cx="8229600" cy="762000"/>
            <a:chOff x="0" y="3792"/>
            <a:chExt cx="5184" cy="480"/>
          </a:xfrm>
        </p:grpSpPr>
        <p:pic>
          <p:nvPicPr>
            <p:cNvPr id="1036" name="Picture 12" descr="D:\Sonstige_Daten\Grafik\ppt_UzK_Logo-blau-kleine-Datei.gif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888"/>
              <a:ext cx="384" cy="384"/>
            </a:xfrm>
            <a:prstGeom prst="rect">
              <a:avLst/>
            </a:prstGeom>
            <a:solidFill>
              <a:schemeClr val="bg1"/>
            </a:solidFill>
          </p:spPr>
        </p:pic>
        <p:grpSp>
          <p:nvGrpSpPr>
            <p:cNvPr id="1037" name="Group 13"/>
            <p:cNvGrpSpPr>
              <a:grpSpLocks/>
            </p:cNvGrpSpPr>
            <p:nvPr userDrawn="1"/>
          </p:nvGrpSpPr>
          <p:grpSpPr bwMode="auto">
            <a:xfrm>
              <a:off x="0" y="3792"/>
              <a:ext cx="5156" cy="0"/>
              <a:chOff x="0" y="3840"/>
              <a:chExt cx="5156" cy="0"/>
            </a:xfrm>
          </p:grpSpPr>
          <p:sp>
            <p:nvSpPr>
              <p:cNvPr id="1038" name="Line 14"/>
              <p:cNvSpPr>
                <a:spLocks noChangeShapeType="1"/>
              </p:cNvSpPr>
              <p:nvPr userDrawn="1"/>
            </p:nvSpPr>
            <p:spPr bwMode="auto">
              <a:xfrm>
                <a:off x="0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83AF2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 userDrawn="1"/>
            </p:nvSpPr>
            <p:spPr bwMode="auto">
              <a:xfrm>
                <a:off x="752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7D321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 userDrawn="1"/>
            </p:nvSpPr>
            <p:spPr bwMode="auto">
              <a:xfrm>
                <a:off x="1480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AF111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 userDrawn="1"/>
            </p:nvSpPr>
            <p:spPr bwMode="auto">
              <a:xfrm>
                <a:off x="2216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590F68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 userDrawn="1"/>
            </p:nvSpPr>
            <p:spPr bwMode="auto">
              <a:xfrm>
                <a:off x="2936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0082C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 userDrawn="1"/>
            </p:nvSpPr>
            <p:spPr bwMode="auto">
              <a:xfrm>
                <a:off x="3664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DBA61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 userDrawn="1"/>
            </p:nvSpPr>
            <p:spPr bwMode="auto">
              <a:xfrm>
                <a:off x="4408" y="3840"/>
                <a:ext cx="748" cy="0"/>
              </a:xfrm>
              <a:prstGeom prst="line">
                <a:avLst/>
              </a:prstGeom>
              <a:noFill/>
              <a:ln w="69850">
                <a:solidFill>
                  <a:srgbClr val="91C4E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CD09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D0921"/>
          </a:solidFill>
          <a:latin typeface="Arial" panose="020B0604020202020204" pitchFamily="34" charset="0"/>
          <a:ea typeface="ヒラギノ角ゴ Pro W3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3200" b="1" kern="1200">
          <a:solidFill>
            <a:srgbClr val="2B58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 kern="1200">
          <a:solidFill>
            <a:srgbClr val="2B586C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-"/>
        <a:defRPr sz="2400" b="1" kern="1200">
          <a:solidFill>
            <a:srgbClr val="2B586C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›"/>
        <a:defRPr sz="2000" b="1" kern="1200">
          <a:solidFill>
            <a:srgbClr val="2B586C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»"/>
        <a:defRPr sz="2000" b="1" kern="1200">
          <a:solidFill>
            <a:srgbClr val="2B58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wiso.uni-koeln.de/de/studium/studienorganisation/rund-um-klips-20-veranstaltungs-und-pruefungsmanagement/" TargetMode="External"/><Relationship Id="rId7" Type="http://schemas.openxmlformats.org/officeDocument/2006/relationships/hyperlink" Target="https://www.youtube.com/watch?v=JYeO-00x56g&amp;feature=youtu.be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s://klips2.uni-koeln.de/co/webnav.i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so.uni-koeln.de/sites/fakultaet/dokumente/studium/klips/Praesentation_Modulbelegung_mit_Zulassung_neu_09062017.pdf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www.wiso.uni-koeln.de/de/fakultaet/dekanat/pruefungsaemter/po-2015/rund-ums-studium/beginn-des-studiums-und-zulassung-zum-pruefungsverfahren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campusmanagement.uni-koeln.de/" TargetMode="Externa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122363"/>
            <a:ext cx="7920880" cy="2387600"/>
          </a:xfrm>
        </p:spPr>
        <p:txBody>
          <a:bodyPr/>
          <a:lstStyle/>
          <a:p>
            <a:r>
              <a:rPr lang="de-DE" dirty="0" smtClean="0"/>
              <a:t>Informations-veranstaltung </a:t>
            </a:r>
            <a:br>
              <a:rPr lang="de-DE" dirty="0" smtClean="0"/>
            </a:br>
            <a:r>
              <a:rPr lang="de-DE" dirty="0" smtClean="0"/>
              <a:t>KLIPS 2.0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Herzlich Willkommen!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Universit</a:t>
            </a:r>
            <a:r>
              <a:rPr lang="de-DE" altLang="de-DE" smtClean="0">
                <a:latin typeface="+mn-lt"/>
              </a:rPr>
              <a:t>ä</a:t>
            </a:r>
            <a:r>
              <a:rPr lang="de-DE" altLang="de-DE" smtClean="0"/>
              <a:t>t zu K</a:t>
            </a:r>
            <a:r>
              <a:rPr lang="de-DE" altLang="de-DE" smtClean="0">
                <a:latin typeface="+mn-lt"/>
              </a:rPr>
              <a:t>ö</a:t>
            </a:r>
            <a:r>
              <a:rPr lang="de-DE" altLang="de-DE" smtClean="0"/>
              <a:t>ln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61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Infoveranstaltung WS 19/20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2088" y="1700808"/>
            <a:ext cx="7772400" cy="3816424"/>
          </a:xfrm>
        </p:spPr>
        <p:txBody>
          <a:bodyPr/>
          <a:lstStyle/>
          <a:p>
            <a:pPr lvl="0"/>
            <a:r>
              <a:rPr lang="de-DE" dirty="0" smtClean="0"/>
              <a:t>Termine</a:t>
            </a:r>
          </a:p>
          <a:p>
            <a:pPr lvl="0"/>
            <a:r>
              <a:rPr lang="de-DE" dirty="0" smtClean="0"/>
              <a:t>Live-Präsentation</a:t>
            </a:r>
          </a:p>
          <a:p>
            <a:pPr lvl="1"/>
            <a:r>
              <a:rPr lang="de-DE" dirty="0" smtClean="0"/>
              <a:t>Veranstaltungsbelegung</a:t>
            </a:r>
          </a:p>
          <a:p>
            <a:pPr lvl="1"/>
            <a:r>
              <a:rPr lang="de-DE" dirty="0" smtClean="0"/>
              <a:t>Priorisierung von Lehrveranstaltungen</a:t>
            </a:r>
          </a:p>
          <a:p>
            <a:pPr lvl="1"/>
            <a:r>
              <a:rPr lang="de-DE" dirty="0" smtClean="0"/>
              <a:t>Stundenplan / Kalender</a:t>
            </a:r>
          </a:p>
          <a:p>
            <a:pPr lvl="1"/>
            <a:r>
              <a:rPr lang="de-DE" dirty="0" smtClean="0"/>
              <a:t>Prüfungsanmeldung</a:t>
            </a:r>
          </a:p>
          <a:p>
            <a:r>
              <a:rPr lang="de-DE" dirty="0" smtClean="0"/>
              <a:t>Fragen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Universität zu Köln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48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algn="ctr"/>
            <a:r>
              <a:rPr lang="de-DE" dirty="0" smtClean="0"/>
              <a:t>Termine WS 19/20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744416"/>
          </a:xfrm>
        </p:spPr>
        <p:txBody>
          <a:bodyPr/>
          <a:lstStyle/>
          <a:p>
            <a:pPr lvl="0"/>
            <a:r>
              <a:rPr lang="de-DE" sz="2800" dirty="0" smtClean="0"/>
              <a:t>21.08.2019 – 19.09.2019: 2. Belegphase</a:t>
            </a:r>
          </a:p>
          <a:p>
            <a:pPr lvl="0"/>
            <a:r>
              <a:rPr lang="de-DE" sz="2800" dirty="0" smtClean="0"/>
              <a:t>01.10.2019: </a:t>
            </a:r>
            <a:r>
              <a:rPr lang="de-DE" sz="2800" dirty="0"/>
              <a:t>Veröffentlichung der Vergabeergebnisse</a:t>
            </a:r>
          </a:p>
          <a:p>
            <a:pPr lvl="0"/>
            <a:r>
              <a:rPr lang="de-DE" sz="2800" dirty="0" smtClean="0"/>
              <a:t>04.10.2019: </a:t>
            </a:r>
            <a:r>
              <a:rPr lang="de-DE" sz="2800" dirty="0"/>
              <a:t>Beginn </a:t>
            </a:r>
            <a:r>
              <a:rPr lang="de-DE" sz="2800" dirty="0" smtClean="0"/>
              <a:t>Restplatzvergabe</a:t>
            </a:r>
          </a:p>
          <a:p>
            <a:r>
              <a:rPr lang="de-DE" sz="2800" dirty="0" smtClean="0"/>
              <a:t>So schnell wie möglich: </a:t>
            </a:r>
            <a:r>
              <a:rPr lang="de-DE" sz="2800" dirty="0"/>
              <a:t>Zulassung zum Prüfungsverfahren im Prüfungsamt beantragen. </a:t>
            </a:r>
            <a:r>
              <a:rPr lang="de-DE" sz="2800" dirty="0" smtClean="0">
                <a:solidFill>
                  <a:srgbClr val="FF0000"/>
                </a:solidFill>
              </a:rPr>
              <a:t>(Achtung: Das Prüfungsamt zieht um, </a:t>
            </a:r>
            <a:r>
              <a:rPr lang="de-DE" sz="2800" smtClean="0">
                <a:solidFill>
                  <a:srgbClr val="FF0000"/>
                </a:solidFill>
              </a:rPr>
              <a:t>Bearbeitungszeitraum verlängert sich!!!)</a:t>
            </a:r>
            <a:endParaRPr lang="de-DE" sz="2800" dirty="0" smtClean="0"/>
          </a:p>
          <a:p>
            <a:pPr lvl="0"/>
            <a:endParaRPr lang="de-DE" sz="2800" dirty="0"/>
          </a:p>
          <a:p>
            <a:pPr marL="0" indent="0" algn="ctr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Universit</a:t>
            </a:r>
            <a:r>
              <a:rPr lang="de-DE" altLang="de-DE" smtClean="0">
                <a:latin typeface="+mn-lt"/>
              </a:rPr>
              <a:t>ä</a:t>
            </a:r>
            <a:r>
              <a:rPr lang="de-DE" altLang="de-DE" smtClean="0"/>
              <a:t>t zu K</a:t>
            </a:r>
            <a:r>
              <a:rPr lang="de-DE" altLang="de-DE" smtClean="0">
                <a:latin typeface="+mn-lt"/>
              </a:rPr>
              <a:t>ö</a:t>
            </a:r>
            <a:r>
              <a:rPr lang="de-DE" altLang="de-DE" smtClean="0"/>
              <a:t>ln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1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pPr algn="ctr"/>
            <a:r>
              <a:rPr lang="de-DE" dirty="0" smtClean="0"/>
              <a:t>Wichtige 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464496"/>
          </a:xfrm>
        </p:spPr>
        <p:txBody>
          <a:bodyPr/>
          <a:lstStyle/>
          <a:p>
            <a:pPr lvl="0"/>
            <a:r>
              <a:rPr lang="de-DE" sz="2000" dirty="0">
                <a:solidFill>
                  <a:schemeClr val="tx1"/>
                </a:solidFill>
                <a:hlinkClick r:id="rId2"/>
              </a:rPr>
              <a:t>KLIPS </a:t>
            </a:r>
            <a:r>
              <a:rPr lang="de-DE" sz="2000" dirty="0" smtClean="0">
                <a:solidFill>
                  <a:schemeClr val="tx1"/>
                </a:solidFill>
                <a:hlinkClick r:id="rId2"/>
              </a:rPr>
              <a:t>2.0</a:t>
            </a:r>
            <a:endParaRPr lang="de-DE" sz="20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1800" dirty="0" smtClean="0">
              <a:solidFill>
                <a:schemeClr val="tx1"/>
              </a:solidFill>
            </a:endParaRPr>
          </a:p>
          <a:p>
            <a:pPr lvl="0"/>
            <a:r>
              <a:rPr lang="de-DE" sz="2000" dirty="0" smtClean="0">
                <a:solidFill>
                  <a:schemeClr val="tx1"/>
                </a:solidFill>
                <a:hlinkClick r:id="rId3"/>
              </a:rPr>
              <a:t>WiSo-KLIPS-Support</a:t>
            </a:r>
            <a:endParaRPr lang="de-DE" sz="20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1800" dirty="0">
              <a:solidFill>
                <a:schemeClr val="tx1"/>
              </a:solidFill>
            </a:endParaRPr>
          </a:p>
          <a:p>
            <a:pPr lvl="0"/>
            <a:r>
              <a:rPr lang="de-DE" sz="2000" dirty="0" smtClean="0">
                <a:solidFill>
                  <a:schemeClr val="tx1"/>
                </a:solidFill>
                <a:hlinkClick r:id="rId4"/>
              </a:rPr>
              <a:t>Uni-KLIPS-Support</a:t>
            </a:r>
            <a:endParaRPr lang="de-DE" sz="20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1800" dirty="0" smtClean="0">
              <a:solidFill>
                <a:schemeClr val="tx1"/>
              </a:solidFill>
            </a:endParaRPr>
          </a:p>
          <a:p>
            <a:pPr lvl="0"/>
            <a:r>
              <a:rPr lang="de-DE" sz="2000" dirty="0" smtClean="0">
                <a:solidFill>
                  <a:schemeClr val="tx1"/>
                </a:solidFill>
                <a:hlinkClick r:id="rId5"/>
              </a:rPr>
              <a:t>Zulassung </a:t>
            </a:r>
            <a:r>
              <a:rPr lang="de-DE" sz="2000" dirty="0">
                <a:solidFill>
                  <a:schemeClr val="tx1"/>
                </a:solidFill>
                <a:hlinkClick r:id="rId5"/>
              </a:rPr>
              <a:t>zum </a:t>
            </a:r>
            <a:r>
              <a:rPr lang="de-DE" sz="2000" dirty="0" smtClean="0">
                <a:solidFill>
                  <a:schemeClr val="tx1"/>
                </a:solidFill>
                <a:hlinkClick r:id="rId5"/>
              </a:rPr>
              <a:t>Prüfungsverfahren</a:t>
            </a:r>
            <a:endParaRPr lang="de-DE" sz="20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1800" dirty="0" smtClean="0">
              <a:solidFill>
                <a:schemeClr val="tx1"/>
              </a:solidFill>
            </a:endParaRPr>
          </a:p>
          <a:p>
            <a:pPr lvl="0"/>
            <a:r>
              <a:rPr lang="de-DE" sz="2000" dirty="0" smtClean="0">
                <a:solidFill>
                  <a:schemeClr val="tx1"/>
                </a:solidFill>
                <a:hlinkClick r:id="rId6"/>
              </a:rPr>
              <a:t>Leitfaden </a:t>
            </a:r>
            <a:r>
              <a:rPr lang="de-DE" sz="2000" dirty="0">
                <a:solidFill>
                  <a:schemeClr val="tx1"/>
                </a:solidFill>
                <a:hlinkClick r:id="rId6"/>
              </a:rPr>
              <a:t>zu </a:t>
            </a:r>
            <a:r>
              <a:rPr lang="de-DE" sz="2000" dirty="0" smtClean="0">
                <a:solidFill>
                  <a:schemeClr val="tx1"/>
                </a:solidFill>
                <a:hlinkClick r:id="rId6"/>
              </a:rPr>
              <a:t>Veranstaltungsanmeldung</a:t>
            </a:r>
            <a:endParaRPr lang="de-DE" sz="20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de-DE" sz="1800" dirty="0" smtClean="0">
              <a:solidFill>
                <a:schemeClr val="tx1"/>
              </a:solidFill>
            </a:endParaRPr>
          </a:p>
          <a:p>
            <a:pPr lvl="0"/>
            <a:r>
              <a:rPr lang="de-DE" sz="2000" dirty="0" smtClean="0">
                <a:solidFill>
                  <a:schemeClr val="tx1"/>
                </a:solidFill>
                <a:hlinkClick r:id="rId7"/>
              </a:rPr>
              <a:t>Priorisierung von Lehrveranstaltungen</a:t>
            </a:r>
            <a:endParaRPr lang="de-DE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Universit</a:t>
            </a:r>
            <a:r>
              <a:rPr lang="de-DE" altLang="de-DE" smtClean="0">
                <a:latin typeface="+mn-lt"/>
              </a:rPr>
              <a:t>ä</a:t>
            </a:r>
            <a:r>
              <a:rPr lang="de-DE" altLang="de-DE" smtClean="0"/>
              <a:t>t zu K</a:t>
            </a:r>
            <a:r>
              <a:rPr lang="de-DE" altLang="de-DE" smtClean="0">
                <a:latin typeface="+mn-lt"/>
              </a:rPr>
              <a:t>ö</a:t>
            </a:r>
            <a:r>
              <a:rPr lang="de-DE" altLang="de-DE" smtClean="0"/>
              <a:t>ln</a:t>
            </a:r>
            <a:endParaRPr lang="de-DE" alt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54" y="3713522"/>
            <a:ext cx="720080" cy="72008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437112"/>
            <a:ext cx="736104" cy="73610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931649"/>
            <a:ext cx="709092" cy="70909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60" y="1484784"/>
            <a:ext cx="721568" cy="72156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54" y="874449"/>
            <a:ext cx="720216" cy="72021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54" y="2290994"/>
            <a:ext cx="718890" cy="71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0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KLIPS-Beratung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>
                <a:solidFill>
                  <a:srgbClr val="FF0000"/>
                </a:solidFill>
              </a:rPr>
              <a:t>Mo &amp; Do 11-12Uhr: KLIPS-Beratung im </a:t>
            </a:r>
            <a:r>
              <a:rPr lang="de-DE" dirty="0" err="1">
                <a:solidFill>
                  <a:srgbClr val="FF0000"/>
                </a:solidFill>
              </a:rPr>
              <a:t>WiSSPo</a:t>
            </a:r>
            <a:r>
              <a:rPr lang="de-DE" dirty="0">
                <a:solidFill>
                  <a:srgbClr val="FF0000"/>
                </a:solidFill>
              </a:rPr>
              <a:t> (nur in den Belegphasen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de-DE" sz="2400" dirty="0" smtClean="0">
                <a:solidFill>
                  <a:schemeClr val="tx1"/>
                </a:solidFill>
              </a:rPr>
              <a:t>oder</a:t>
            </a:r>
          </a:p>
          <a:p>
            <a:pPr marL="0" indent="0" algn="ctr">
              <a:buNone/>
            </a:pPr>
            <a:r>
              <a:rPr lang="de-DE" sz="2400" dirty="0" smtClean="0">
                <a:solidFill>
                  <a:schemeClr val="tx1"/>
                </a:solidFill>
              </a:rPr>
              <a:t>per E-Mail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FF0000"/>
                </a:solidFill>
              </a:rPr>
              <a:t>k</a:t>
            </a:r>
            <a:r>
              <a:rPr lang="de-DE" dirty="0" smtClean="0">
                <a:solidFill>
                  <a:srgbClr val="FF0000"/>
                </a:solidFill>
              </a:rPr>
              <a:t>lips-wiso@uni-koeln.de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Universit</a:t>
            </a:r>
            <a:r>
              <a:rPr lang="de-DE" altLang="de-DE" smtClean="0">
                <a:latin typeface="+mn-lt"/>
              </a:rPr>
              <a:t>ä</a:t>
            </a:r>
            <a:r>
              <a:rPr lang="de-DE" altLang="de-DE" smtClean="0"/>
              <a:t>t zu K</a:t>
            </a:r>
            <a:r>
              <a:rPr lang="de-DE" altLang="de-DE" smtClean="0">
                <a:latin typeface="+mn-lt"/>
              </a:rPr>
              <a:t>ö</a:t>
            </a:r>
            <a:r>
              <a:rPr lang="de-DE" altLang="de-DE" smtClean="0"/>
              <a:t>ln</a:t>
            </a: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195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pitchFamily="-11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Bildschirmpräsentation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Batang</vt:lpstr>
      <vt:lpstr>Times</vt:lpstr>
      <vt:lpstr>ヒラギノ角ゴ Pro W3</vt:lpstr>
      <vt:lpstr>Office Theme</vt:lpstr>
      <vt:lpstr>Informations-veranstaltung  KLIPS 2.0</vt:lpstr>
      <vt:lpstr>Infoveranstaltung WS 19/20</vt:lpstr>
      <vt:lpstr>Termine WS 19/20</vt:lpstr>
      <vt:lpstr>Wichtige Links</vt:lpstr>
      <vt:lpstr>KLIPS-Beratung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Friedrichs, Isabel</dc:creator>
  <cp:lastModifiedBy>Volk, Anne</cp:lastModifiedBy>
  <cp:revision>67</cp:revision>
  <dcterms:created xsi:type="dcterms:W3CDTF">2015-09-04T07:12:31Z</dcterms:created>
  <dcterms:modified xsi:type="dcterms:W3CDTF">2019-09-03T07:50:04Z</dcterms:modified>
</cp:coreProperties>
</file>